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presProps.xml" Type="http://schemas.openxmlformats.org/officeDocument/2006/relationships/presProps" Id="rId2"/><Relationship Target="slides/slide7.xml" Type="http://schemas.openxmlformats.org/officeDocument/2006/relationships/slide" Id="rId12"/><Relationship Target="slides/slide8.xml" Type="http://schemas.openxmlformats.org/officeDocument/2006/relationships/slide" Id="rId13"/><Relationship Target="theme/theme3.xml" Type="http://schemas.openxmlformats.org/officeDocument/2006/relationships/theme" Id="rId1"/><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 name="Shape 25"/>
        <p:cNvGrpSpPr/>
        <p:nvPr/>
      </p:nvGrpSpPr>
      <p:grpSpPr>
        <a:xfrm>
          <a:off y="0" x="0"/>
          <a:ext cy="0" cx="0"/>
          <a:chOff y="0" x="0"/>
          <a:chExt cy="0" cx="0"/>
        </a:xfrm>
      </p:grpSpPr>
      <p:sp>
        <p:nvSpPr>
          <p:cNvPr id="26" name="Shape 2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7" name="Shape 27"/>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1" name="Shape 91"/>
        <p:cNvGrpSpPr/>
        <p:nvPr/>
      </p:nvGrpSpPr>
      <p:grpSpPr>
        <a:xfrm>
          <a:off y="0" x="0"/>
          <a:ext cy="0" cx="0"/>
          <a:chOff y="0" x="0"/>
          <a:chExt cy="0" cx="0"/>
        </a:xfrm>
      </p:grpSpPr>
      <p:sp>
        <p:nvSpPr>
          <p:cNvPr id="92" name="Shape 9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3" name="Shape 93"/>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0" name="Shape 100"/>
        <p:cNvGrpSpPr/>
        <p:nvPr/>
      </p:nvGrpSpPr>
      <p:grpSpPr>
        <a:xfrm>
          <a:off y="0" x="0"/>
          <a:ext cy="0" cx="0"/>
          <a:chOff y="0" x="0"/>
          <a:chExt cy="0" cx="0"/>
        </a:xfrm>
      </p:grpSpPr>
      <p:sp>
        <p:nvSpPr>
          <p:cNvPr id="101" name="Shape 10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2" name="Shape 102"/>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9" name="Shape 109"/>
        <p:cNvGrpSpPr/>
        <p:nvPr/>
      </p:nvGrpSpPr>
      <p:grpSpPr>
        <a:xfrm>
          <a:off y="0" x="0"/>
          <a:ext cy="0" cx="0"/>
          <a:chOff y="0" x="0"/>
          <a:chExt cy="0" cx="0"/>
        </a:xfrm>
      </p:grpSpPr>
      <p:sp>
        <p:nvSpPr>
          <p:cNvPr id="110" name="Shape 11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1" name="Shape 111"/>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5" name="Shape 115"/>
        <p:cNvGrpSpPr/>
        <p:nvPr/>
      </p:nvGrpSpPr>
      <p:grpSpPr>
        <a:xfrm>
          <a:off y="0" x="0"/>
          <a:ext cy="0" cx="0"/>
          <a:chOff y="0" x="0"/>
          <a:chExt cy="0" cx="0"/>
        </a:xfrm>
      </p:grpSpPr>
      <p:sp>
        <p:nvSpPr>
          <p:cNvPr id="116" name="Shape 11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7" name="Shape 117"/>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3" name="Shape 123"/>
        <p:cNvGrpSpPr/>
        <p:nvPr/>
      </p:nvGrpSpPr>
      <p:grpSpPr>
        <a:xfrm>
          <a:off y="0" x="0"/>
          <a:ext cy="0" cx="0"/>
          <a:chOff y="0" x="0"/>
          <a:chExt cy="0" cx="0"/>
        </a:xfrm>
      </p:grpSpPr>
      <p:sp>
        <p:nvSpPr>
          <p:cNvPr id="124" name="Shape 12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5" name="Shape 125"/>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 name="Shape 32"/>
        <p:cNvGrpSpPr/>
        <p:nvPr/>
      </p:nvGrpSpPr>
      <p:grpSpPr>
        <a:xfrm>
          <a:off y="0" x="0"/>
          <a:ext cy="0" cx="0"/>
          <a:chOff y="0" x="0"/>
          <a:chExt cy="0" cx="0"/>
        </a:xfrm>
      </p:grpSpPr>
      <p:sp>
        <p:nvSpPr>
          <p:cNvPr id="33" name="Shape 3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4" name="Shape 34"/>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 name="Shape 39"/>
        <p:cNvGrpSpPr/>
        <p:nvPr/>
      </p:nvGrpSpPr>
      <p:grpSpPr>
        <a:xfrm>
          <a:off y="0" x="0"/>
          <a:ext cy="0" cx="0"/>
          <a:chOff y="0" x="0"/>
          <a:chExt cy="0" cx="0"/>
        </a:xfrm>
      </p:grpSpPr>
      <p:sp>
        <p:nvSpPr>
          <p:cNvPr id="40" name="Shape 4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1" name="Shape 41"/>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 name="Shape 45"/>
        <p:cNvGrpSpPr/>
        <p:nvPr/>
      </p:nvGrpSpPr>
      <p:grpSpPr>
        <a:xfrm>
          <a:off y="0" x="0"/>
          <a:ext cy="0" cx="0"/>
          <a:chOff y="0" x="0"/>
          <a:chExt cy="0" cx="0"/>
        </a:xfrm>
      </p:grpSpPr>
      <p:sp>
        <p:nvSpPr>
          <p:cNvPr id="46" name="Shape 4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7" name="Shape 47"/>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1" name="Shape 51"/>
        <p:cNvGrpSpPr/>
        <p:nvPr/>
      </p:nvGrpSpPr>
      <p:grpSpPr>
        <a:xfrm>
          <a:off y="0" x="0"/>
          <a:ext cy="0" cx="0"/>
          <a:chOff y="0" x="0"/>
          <a:chExt cy="0" cx="0"/>
        </a:xfrm>
      </p:grpSpPr>
      <p:sp>
        <p:nvSpPr>
          <p:cNvPr id="52" name="Shape 5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3" name="Shape 53"/>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8" name="Shape 58"/>
        <p:cNvGrpSpPr/>
        <p:nvPr/>
      </p:nvGrpSpPr>
      <p:grpSpPr>
        <a:xfrm>
          <a:off y="0" x="0"/>
          <a:ext cy="0" cx="0"/>
          <a:chOff y="0" x="0"/>
          <a:chExt cy="0" cx="0"/>
        </a:xfrm>
      </p:grpSpPr>
      <p:sp>
        <p:nvSpPr>
          <p:cNvPr id="59" name="Shape 5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0" name="Shape 60"/>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5" name="Shape 65"/>
        <p:cNvGrpSpPr/>
        <p:nvPr/>
      </p:nvGrpSpPr>
      <p:grpSpPr>
        <a:xfrm>
          <a:off y="0" x="0"/>
          <a:ext cy="0" cx="0"/>
          <a:chOff y="0" x="0"/>
          <a:chExt cy="0" cx="0"/>
        </a:xfrm>
      </p:grpSpPr>
      <p:sp>
        <p:nvSpPr>
          <p:cNvPr id="66" name="Shape 6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7" name="Shape 67"/>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5" name="Shape 75"/>
        <p:cNvGrpSpPr/>
        <p:nvPr/>
      </p:nvGrpSpPr>
      <p:grpSpPr>
        <a:xfrm>
          <a:off y="0" x="0"/>
          <a:ext cy="0" cx="0"/>
          <a:chOff y="0" x="0"/>
          <a:chExt cy="0" cx="0"/>
        </a:xfrm>
      </p:grpSpPr>
      <p:sp>
        <p:nvSpPr>
          <p:cNvPr id="76" name="Shape 7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7" name="Shape 77"/>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3" name="Shape 83"/>
        <p:cNvGrpSpPr/>
        <p:nvPr/>
      </p:nvGrpSpPr>
      <p:grpSpPr>
        <a:xfrm>
          <a:off y="0" x="0"/>
          <a:ext cy="0" cx="0"/>
          <a:chOff y="0" x="0"/>
          <a:chExt cy="0" cx="0"/>
        </a:xfrm>
      </p:grpSpPr>
      <p:sp>
        <p:nvSpPr>
          <p:cNvPr id="84" name="Shape 8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5" name="Shape 85"/>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type="ctrTitle"/>
          </p:nvPr>
        </p:nvSpPr>
        <p:spPr>
          <a:xfrm>
            <a:off y="2111123" x="685800"/>
            <a:ext cy="1546500"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9" name="Shape 9"/>
          <p:cNvSpPr txBox="1"/>
          <p:nvPr>
            <p:ph idx="1" type="subTitle"/>
          </p:nvPr>
        </p:nvSpPr>
        <p:spPr>
          <a:xfrm>
            <a:off y="3786737" x="685800"/>
            <a:ext cy="1046400" cx="7772400"/>
          </a:xfrm>
          <a:prstGeom prst="rect">
            <a:avLst/>
          </a:prstGeom>
        </p:spPr>
        <p:txBody>
          <a:bodyPr bIns="91425" rIns="91425" lIns="91425" t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74637" x="457200"/>
            <a:ext cy="11430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a:off y="1600200" x="457200"/>
            <a:ext cy="496770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74637" x="457200"/>
            <a:ext cy="11430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a:off y="1600200" x="457200"/>
            <a:ext cy="4967700"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2" type="body"/>
          </p:nvPr>
        </p:nvSpPr>
        <p:spPr>
          <a:xfrm>
            <a:off y="1600200" x="4692273"/>
            <a:ext cy="4967700"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74637" x="457200"/>
            <a:ext cy="11430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5875078" x="457200"/>
            <a:ext cy="692700" cx="8229600"/>
          </a:xfrm>
          <a:prstGeom prst="rect">
            <a:avLst/>
          </a:prstGeom>
        </p:spPr>
        <p:txBody>
          <a:bodyPr bIns="91425" rIns="91425" lIns="91425" tIns="91425" anchor="t" anchorCtr="0"/>
          <a:lstStyle>
            <a:lvl1pPr algn="ctr">
              <a:spcBef>
                <a:spcPts val="36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b" anchorCtr="0"/>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6.xml" Type="http://schemas.openxmlformats.org/officeDocument/2006/relationships/slideLayout" Id="rId1"/><Relationship Target="../media/image21.png" Type="http://schemas.openxmlformats.org/officeDocument/2006/relationships/image" Id="rId4"/><Relationship Target="../media/image15.png" Type="http://schemas.openxmlformats.org/officeDocument/2006/relationships/image" Id="rId3"/><Relationship Target="../media/image19.png" Type="http://schemas.openxmlformats.org/officeDocument/2006/relationships/image" Id="rId5"/></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6.xml" Type="http://schemas.openxmlformats.org/officeDocument/2006/relationships/slideLayout" Id="rId1"/><Relationship Target="../media/image22.png" Type="http://schemas.openxmlformats.org/officeDocument/2006/relationships/image" Id="rId4"/><Relationship Target="../media/image14.png" Type="http://schemas.openxmlformats.org/officeDocument/2006/relationships/image" Id="rId3"/><Relationship Target="../media/image16.png" Type="http://schemas.openxmlformats.org/officeDocument/2006/relationships/image" Id="rId5"/></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6.xml" Type="http://schemas.openxmlformats.org/officeDocument/2006/relationships/slideLayout" Id="rId1"/><Relationship Target="../media/image20.png" Type="http://schemas.openxmlformats.org/officeDocument/2006/relationships/image" Id="rId4"/><Relationship Target="../media/image18.png" Type="http://schemas.openxmlformats.org/officeDocument/2006/relationships/image" Id="rId3"/><Relationship Target="../media/image25.png" Type="http://schemas.openxmlformats.org/officeDocument/2006/relationships/image" Id="rId5"/></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6.xml" Type="http://schemas.openxmlformats.org/officeDocument/2006/relationships/slideLayout" Id="rId1"/><Relationship Target="../media/image26.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6.xml" Type="http://schemas.openxmlformats.org/officeDocument/2006/relationships/slideLayout" Id="rId1"/><Relationship Target="../media/image23.png" Type="http://schemas.openxmlformats.org/officeDocument/2006/relationships/image" Id="rId4"/><Relationship Target="../media/image24.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6.xml" Type="http://schemas.openxmlformats.org/officeDocument/2006/relationships/slideLayout" Id="rId1"/><Relationship Target="../media/image06.png" Type="http://schemas.openxmlformats.org/officeDocument/2006/relationships/image" Id="rId4"/><Relationship Target="../media/image12.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6.xml" Type="http://schemas.openxmlformats.org/officeDocument/2006/relationships/slideLayout" Id="rId1"/><Relationship Target="../media/image02.png" Type="http://schemas.openxmlformats.org/officeDocument/2006/relationships/image" Id="rId4"/><Relationship Target="../media/image00.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6.xml" Type="http://schemas.openxmlformats.org/officeDocument/2006/relationships/slideLayout" Id="rId1"/><Relationship Target="../media/image01.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6.xml" Type="http://schemas.openxmlformats.org/officeDocument/2006/relationships/slideLayout" Id="rId1"/><Relationship Target="../media/image09.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6.xml" Type="http://schemas.openxmlformats.org/officeDocument/2006/relationships/slideLayout" Id="rId1"/><Relationship Target="../media/image05.png" Type="http://schemas.openxmlformats.org/officeDocument/2006/relationships/image" Id="rId4"/><Relationship Target="../media/image03.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6.xml" Type="http://schemas.openxmlformats.org/officeDocument/2006/relationships/slideLayout" Id="rId1"/><Relationship Target="../media/image10.png" Type="http://schemas.openxmlformats.org/officeDocument/2006/relationships/image" Id="rId4"/><Relationship Target="../media/image04.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6.xml" Type="http://schemas.openxmlformats.org/officeDocument/2006/relationships/slideLayout" Id="rId1"/><Relationship Target="../media/image13.png" Type="http://schemas.openxmlformats.org/officeDocument/2006/relationships/image" Id="rId4"/><Relationship Target="../media/image08.png" Type="http://schemas.openxmlformats.org/officeDocument/2006/relationships/image" Id="rId3"/><Relationship Target="../media/image07.png" Type="http://schemas.openxmlformats.org/officeDocument/2006/relationships/image" Id="rId5"/></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6.xml" Type="http://schemas.openxmlformats.org/officeDocument/2006/relationships/slideLayout" Id="rId1"/><Relationship Target="../media/image17.png" Type="http://schemas.openxmlformats.org/officeDocument/2006/relationships/image" Id="rId4"/><Relationship Target="../media/image11.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 name="Shape 22"/>
        <p:cNvGrpSpPr/>
        <p:nvPr/>
      </p:nvGrpSpPr>
      <p:grpSpPr>
        <a:xfrm>
          <a:off y="0" x="0"/>
          <a:ext cy="0" cx="0"/>
          <a:chOff y="0" x="0"/>
          <a:chExt cy="0" cx="0"/>
        </a:xfrm>
      </p:grpSpPr>
      <p:sp>
        <p:nvSpPr>
          <p:cNvPr id="23" name="Shape 23"/>
          <p:cNvSpPr txBox="1"/>
          <p:nvPr>
            <p:ph type="ctrTitle"/>
          </p:nvPr>
        </p:nvSpPr>
        <p:spPr>
          <a:xfrm>
            <a:off y="2111123" x="685800"/>
            <a:ext cy="1546500" cx="7772400"/>
          </a:xfrm>
          <a:prstGeom prst="rect">
            <a:avLst/>
          </a:prstGeom>
        </p:spPr>
        <p:txBody>
          <a:bodyPr bIns="91425" rIns="91425" lIns="91425" tIns="91425" anchor="b" anchorCtr="0">
            <a:spAutoFit/>
          </a:bodyPr>
          <a:lstStyle/>
          <a:p>
            <a:pPr>
              <a:spcBef>
                <a:spcPts val="0"/>
              </a:spcBef>
              <a:buNone/>
            </a:pPr>
            <a:r>
              <a:rPr lang="en"/>
              <a:t>AudioSpace</a:t>
            </a:r>
          </a:p>
        </p:txBody>
      </p:sp>
      <p:sp>
        <p:nvSpPr>
          <p:cNvPr id="24" name="Shape 24"/>
          <p:cNvSpPr txBox="1"/>
          <p:nvPr>
            <p:ph idx="1" type="subTitle"/>
          </p:nvPr>
        </p:nvSpPr>
        <p:spPr>
          <a:xfrm>
            <a:off y="3786737" x="685800"/>
            <a:ext cy="1046400" cx="7772400"/>
          </a:xfrm>
          <a:prstGeom prst="rect">
            <a:avLst/>
          </a:prstGeom>
        </p:spPr>
        <p:txBody>
          <a:bodyPr bIns="91425" rIns="91425" lIns="91425" tIns="91425" anchor="t" anchorCtr="0">
            <a:spAutoFit/>
          </a:bodyPr>
          <a:lstStyle/>
          <a:p>
            <a:pPr>
              <a:spcBef>
                <a:spcPts val="0"/>
              </a:spcBef>
              <a:buNone/>
            </a:pPr>
            <a:r>
              <a:rPr lang="en"/>
              <a:t>Responsive Navigation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y="0" x="0"/>
          <a:ext cy="0" cx="0"/>
          <a:chOff y="0" x="0"/>
          <a:chExt cy="0" cx="0"/>
        </a:xfrm>
      </p:grpSpPr>
      <p:pic>
        <p:nvPicPr>
          <p:cNvPr id="87" name="Shape 87"/>
          <p:cNvPicPr preferRelativeResize="0"/>
          <p:nvPr/>
        </p:nvPicPr>
        <p:blipFill>
          <a:blip r:embed="rId3">
            <a:alphaModFix/>
          </a:blip>
          <a:stretch>
            <a:fillRect/>
          </a:stretch>
        </p:blipFill>
        <p:spPr>
          <a:xfrm>
            <a:off y="318325" x="307250"/>
            <a:ext cy="3581400" cx="3724275"/>
          </a:xfrm>
          <a:prstGeom prst="rect">
            <a:avLst/>
          </a:prstGeom>
          <a:noFill/>
          <a:ln>
            <a:noFill/>
          </a:ln>
        </p:spPr>
      </p:pic>
      <p:sp>
        <p:nvSpPr>
          <p:cNvPr id="88" name="Shape 88"/>
          <p:cNvSpPr txBox="1"/>
          <p:nvPr/>
        </p:nvSpPr>
        <p:spPr>
          <a:xfrm>
            <a:off y="309725" x="4258600"/>
            <a:ext cy="1172399" cx="4347000"/>
          </a:xfrm>
          <a:prstGeom prst="rect">
            <a:avLst/>
          </a:prstGeom>
          <a:noFill/>
          <a:ln>
            <a:noFill/>
          </a:ln>
        </p:spPr>
        <p:txBody>
          <a:bodyPr bIns="91425" rIns="91425" lIns="91425" tIns="91425" anchor="t" anchorCtr="0">
            <a:spAutoFit/>
          </a:bodyPr>
          <a:lstStyle/>
          <a:p>
            <a:pPr>
              <a:lnSpc>
                <a:spcPct val="115000"/>
              </a:lnSpc>
              <a:spcBef>
                <a:spcPts val="0"/>
              </a:spcBef>
              <a:buNone/>
            </a:pPr>
            <a:r>
              <a:rPr lang="en"/>
              <a:t>MOVE these four rules to the bottom of the 600 pixel media query. If you test the page, you will see we are getting closer, when you resize the window.</a:t>
            </a:r>
          </a:p>
        </p:txBody>
      </p:sp>
      <p:pic>
        <p:nvPicPr>
          <p:cNvPr id="89" name="Shape 89"/>
          <p:cNvPicPr preferRelativeResize="0"/>
          <p:nvPr/>
        </p:nvPicPr>
        <p:blipFill>
          <a:blip r:embed="rId4">
            <a:alphaModFix/>
          </a:blip>
          <a:stretch>
            <a:fillRect/>
          </a:stretch>
        </p:blipFill>
        <p:spPr>
          <a:xfrm>
            <a:off y="1488700" x="4258600"/>
            <a:ext cy="1343000" cx="4705574"/>
          </a:xfrm>
          <a:prstGeom prst="rect">
            <a:avLst/>
          </a:prstGeom>
          <a:noFill/>
          <a:ln>
            <a:noFill/>
          </a:ln>
        </p:spPr>
      </p:pic>
      <p:pic>
        <p:nvPicPr>
          <p:cNvPr id="90" name="Shape 90"/>
          <p:cNvPicPr preferRelativeResize="0"/>
          <p:nvPr/>
        </p:nvPicPr>
        <p:blipFill>
          <a:blip r:embed="rId5">
            <a:alphaModFix/>
          </a:blip>
          <a:stretch>
            <a:fillRect/>
          </a:stretch>
        </p:blipFill>
        <p:spPr>
          <a:xfrm>
            <a:off y="3173199" x="5388225"/>
            <a:ext cy="3404774" cx="357595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y="0" x="0"/>
          <a:ext cy="0" cx="0"/>
          <a:chOff y="0" x="0"/>
          <a:chExt cy="0" cx="0"/>
        </a:xfrm>
      </p:grpSpPr>
      <p:pic>
        <p:nvPicPr>
          <p:cNvPr id="95" name="Shape 95"/>
          <p:cNvPicPr preferRelativeResize="0"/>
          <p:nvPr/>
        </p:nvPicPr>
        <p:blipFill>
          <a:blip r:embed="rId3">
            <a:alphaModFix/>
          </a:blip>
          <a:stretch>
            <a:fillRect/>
          </a:stretch>
        </p:blipFill>
        <p:spPr>
          <a:xfrm>
            <a:off y="367050" x="4975125"/>
            <a:ext cy="1543050" cx="3019425"/>
          </a:xfrm>
          <a:prstGeom prst="rect">
            <a:avLst/>
          </a:prstGeom>
          <a:noFill/>
          <a:ln>
            <a:noFill/>
          </a:ln>
        </p:spPr>
      </p:pic>
      <p:sp>
        <p:nvSpPr>
          <p:cNvPr id="96" name="Shape 96"/>
          <p:cNvSpPr txBox="1"/>
          <p:nvPr/>
        </p:nvSpPr>
        <p:spPr>
          <a:xfrm>
            <a:off y="376075" x="420325"/>
            <a:ext cy="1437899" cx="4103700"/>
          </a:xfrm>
          <a:prstGeom prst="rect">
            <a:avLst/>
          </a:prstGeom>
          <a:noFill/>
          <a:ln>
            <a:noFill/>
          </a:ln>
        </p:spPr>
        <p:txBody>
          <a:bodyPr bIns="91425" rIns="91425" lIns="91425" tIns="91425" anchor="t" anchorCtr="0">
            <a:spAutoFit/>
          </a:bodyPr>
          <a:lstStyle/>
          <a:p>
            <a:pPr>
              <a:lnSpc>
                <a:spcPct val="115000"/>
              </a:lnSpc>
              <a:spcBef>
                <a:spcPts val="0"/>
              </a:spcBef>
              <a:buNone/>
            </a:pPr>
            <a:r>
              <a:rPr lang="en"/>
              <a:t>Next we hide the #mobilenav when the window is wider than 600 pixels. Add this display:none declaration to the mobilenav rule in the mobile nav section of the stylesheet (not in the media query).</a:t>
            </a:r>
          </a:p>
        </p:txBody>
      </p:sp>
      <p:pic>
        <p:nvPicPr>
          <p:cNvPr id="97" name="Shape 97"/>
          <p:cNvPicPr preferRelativeResize="0"/>
          <p:nvPr/>
        </p:nvPicPr>
        <p:blipFill>
          <a:blip r:embed="rId4">
            <a:alphaModFix/>
          </a:blip>
          <a:stretch>
            <a:fillRect/>
          </a:stretch>
        </p:blipFill>
        <p:spPr>
          <a:xfrm>
            <a:off y="2533050" x="4975125"/>
            <a:ext cy="3639774" cx="3781850"/>
          </a:xfrm>
          <a:prstGeom prst="rect">
            <a:avLst/>
          </a:prstGeom>
          <a:noFill/>
          <a:ln>
            <a:noFill/>
          </a:ln>
        </p:spPr>
      </p:pic>
      <p:sp>
        <p:nvSpPr>
          <p:cNvPr id="98" name="Shape 98"/>
          <p:cNvSpPr txBox="1"/>
          <p:nvPr/>
        </p:nvSpPr>
        <p:spPr>
          <a:xfrm>
            <a:off y="2533050" x="420325"/>
            <a:ext cy="1437899" cx="4103700"/>
          </a:xfrm>
          <a:prstGeom prst="rect">
            <a:avLst/>
          </a:prstGeom>
          <a:noFill/>
          <a:ln>
            <a:noFill/>
          </a:ln>
        </p:spPr>
        <p:txBody>
          <a:bodyPr bIns="91425" rIns="91425" lIns="91425" tIns="91425" anchor="t" anchorCtr="0">
            <a:spAutoFit/>
          </a:bodyPr>
          <a:lstStyle/>
          <a:p>
            <a:pPr rtl="0" lvl="0">
              <a:lnSpc>
                <a:spcPct val="115000"/>
              </a:lnSpc>
              <a:spcBef>
                <a:spcPts val="0"/>
              </a:spcBef>
              <a:buNone/>
            </a:pPr>
            <a:r>
              <a:rPr lang="en"/>
              <a:t>But then you will notice that when the page is less than 600px wide, it is still hidden. Add this rule in the 600px wide media query to fix that.</a:t>
            </a:r>
          </a:p>
        </p:txBody>
      </p:sp>
      <p:pic>
        <p:nvPicPr>
          <p:cNvPr id="99" name="Shape 99"/>
          <p:cNvPicPr preferRelativeResize="0"/>
          <p:nvPr/>
        </p:nvPicPr>
        <p:blipFill>
          <a:blip r:embed="rId5">
            <a:alphaModFix/>
          </a:blip>
          <a:stretch>
            <a:fillRect/>
          </a:stretch>
        </p:blipFill>
        <p:spPr>
          <a:xfrm>
            <a:off y="3970950" x="420325"/>
            <a:ext cy="657225" cx="37338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y="0" x="0"/>
          <a:ext cy="0" cx="0"/>
          <a:chOff y="0" x="0"/>
          <a:chExt cy="0" cx="0"/>
        </a:xfrm>
      </p:grpSpPr>
      <p:pic>
        <p:nvPicPr>
          <p:cNvPr id="104" name="Shape 104"/>
          <p:cNvPicPr preferRelativeResize="0"/>
          <p:nvPr/>
        </p:nvPicPr>
        <p:blipFill>
          <a:blip r:embed="rId3">
            <a:alphaModFix/>
          </a:blip>
          <a:stretch>
            <a:fillRect/>
          </a:stretch>
        </p:blipFill>
        <p:spPr>
          <a:xfrm>
            <a:off y="351500" x="340450"/>
            <a:ext cy="1942750" cx="4227875"/>
          </a:xfrm>
          <a:prstGeom prst="rect">
            <a:avLst/>
          </a:prstGeom>
          <a:noFill/>
          <a:ln>
            <a:noFill/>
          </a:ln>
        </p:spPr>
      </p:pic>
      <p:sp>
        <p:nvSpPr>
          <p:cNvPr id="105" name="Shape 105"/>
          <p:cNvSpPr txBox="1"/>
          <p:nvPr/>
        </p:nvSpPr>
        <p:spPr>
          <a:xfrm>
            <a:off y="398200" x="4855900"/>
            <a:ext cy="1946699" cx="3871500"/>
          </a:xfrm>
          <a:prstGeom prst="rect">
            <a:avLst/>
          </a:prstGeom>
          <a:noFill/>
          <a:ln>
            <a:noFill/>
          </a:ln>
        </p:spPr>
        <p:txBody>
          <a:bodyPr bIns="91425" rIns="91425" lIns="91425" tIns="91425" anchor="t" anchorCtr="0">
            <a:spAutoFit/>
          </a:bodyPr>
          <a:lstStyle/>
          <a:p>
            <a:pPr>
              <a:lnSpc>
                <a:spcPct val="115000"/>
              </a:lnSpc>
              <a:spcBef>
                <a:spcPts val="0"/>
              </a:spcBef>
              <a:buNone/>
            </a:pPr>
            <a:r>
              <a:rPr lang="en"/>
              <a:t>That should be working. Now we just need to hide the menu items, then trigger them to open and close when you click the menu button at the top.</a:t>
            </a:r>
          </a:p>
        </p:txBody>
      </p:sp>
      <p:pic>
        <p:nvPicPr>
          <p:cNvPr id="106" name="Shape 106"/>
          <p:cNvPicPr preferRelativeResize="0"/>
          <p:nvPr/>
        </p:nvPicPr>
        <p:blipFill>
          <a:blip r:embed="rId4">
            <a:alphaModFix/>
          </a:blip>
          <a:stretch>
            <a:fillRect/>
          </a:stretch>
        </p:blipFill>
        <p:spPr>
          <a:xfrm>
            <a:off y="2707575" x="340450"/>
            <a:ext cy="2085975" cx="3829050"/>
          </a:xfrm>
          <a:prstGeom prst="rect">
            <a:avLst/>
          </a:prstGeom>
          <a:noFill/>
          <a:ln>
            <a:noFill/>
          </a:ln>
        </p:spPr>
      </p:pic>
      <p:sp>
        <p:nvSpPr>
          <p:cNvPr id="107" name="Shape 107"/>
          <p:cNvSpPr txBox="1"/>
          <p:nvPr/>
        </p:nvSpPr>
        <p:spPr>
          <a:xfrm>
            <a:off y="2846850" x="4855900"/>
            <a:ext cy="1002599" cx="3871500"/>
          </a:xfrm>
          <a:prstGeom prst="rect">
            <a:avLst/>
          </a:prstGeom>
          <a:noFill/>
          <a:ln>
            <a:noFill/>
          </a:ln>
        </p:spPr>
        <p:txBody>
          <a:bodyPr bIns="91425" rIns="91425" lIns="91425" tIns="91425" anchor="t" anchorCtr="0">
            <a:spAutoFit/>
          </a:bodyPr>
          <a:lstStyle/>
          <a:p>
            <a:pPr rtl="0" lvl="0">
              <a:lnSpc>
                <a:spcPct val="115000"/>
              </a:lnSpc>
              <a:spcBef>
                <a:spcPts val="0"/>
              </a:spcBef>
              <a:buNone/>
            </a:pPr>
            <a:r>
              <a:rPr lang="en"/>
              <a:t>To do this, simply add display:none to the #mainnav rule in the 600px wide media query. It will be hidden now.</a:t>
            </a:r>
          </a:p>
        </p:txBody>
      </p:sp>
      <p:pic>
        <p:nvPicPr>
          <p:cNvPr id="108" name="Shape 108"/>
          <p:cNvPicPr preferRelativeResize="0"/>
          <p:nvPr/>
        </p:nvPicPr>
        <p:blipFill>
          <a:blip r:embed="rId5">
            <a:alphaModFix/>
          </a:blip>
          <a:stretch>
            <a:fillRect/>
          </a:stretch>
        </p:blipFill>
        <p:spPr>
          <a:xfrm>
            <a:off y="4015250" x="4488175"/>
            <a:ext cy="1190450" cx="4383024"/>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y="0" x="0"/>
          <a:ext cy="0" cx="0"/>
          <a:chOff y="0" x="0"/>
          <a:chExt cy="0" cx="0"/>
        </a:xfrm>
      </p:grpSpPr>
      <p:pic>
        <p:nvPicPr>
          <p:cNvPr id="113" name="Shape 113"/>
          <p:cNvPicPr preferRelativeResize="0"/>
          <p:nvPr/>
        </p:nvPicPr>
        <p:blipFill>
          <a:blip r:embed="rId3">
            <a:alphaModFix/>
          </a:blip>
          <a:stretch>
            <a:fillRect/>
          </a:stretch>
        </p:blipFill>
        <p:spPr>
          <a:xfrm>
            <a:off y="296175" x="395725"/>
            <a:ext cy="3057525" cx="4295775"/>
          </a:xfrm>
          <a:prstGeom prst="rect">
            <a:avLst/>
          </a:prstGeom>
          <a:noFill/>
          <a:ln>
            <a:noFill/>
          </a:ln>
        </p:spPr>
      </p:pic>
      <p:sp>
        <p:nvSpPr>
          <p:cNvPr id="114" name="Shape 114"/>
          <p:cNvSpPr txBox="1"/>
          <p:nvPr/>
        </p:nvSpPr>
        <p:spPr>
          <a:xfrm>
            <a:off y="298650" x="4933325"/>
            <a:ext cy="6149999" cx="3871500"/>
          </a:xfrm>
          <a:prstGeom prst="rect">
            <a:avLst/>
          </a:prstGeom>
          <a:noFill/>
          <a:ln>
            <a:noFill/>
          </a:ln>
        </p:spPr>
        <p:txBody>
          <a:bodyPr bIns="91425" rIns="91425" lIns="91425" tIns="91425" anchor="t" anchorCtr="0">
            <a:spAutoFit/>
          </a:bodyPr>
          <a:lstStyle/>
          <a:p>
            <a:pPr rtl="0">
              <a:lnSpc>
                <a:spcPct val="115000"/>
              </a:lnSpc>
              <a:spcBef>
                <a:spcPts val="0"/>
              </a:spcBef>
              <a:buNone/>
            </a:pPr>
            <a:r>
              <a:rPr lang="en"/>
              <a:t>To toggle the menu on and off, simply add this tiny bit of jQuery to the bottom of the script tag, at the bottom of the HTML file.</a:t>
            </a:r>
          </a:p>
          <a:p>
            <a:pPr rtl="0">
              <a:lnSpc>
                <a:spcPct val="115000"/>
              </a:lnSpc>
              <a:spcBef>
                <a:spcPts val="0"/>
              </a:spcBef>
              <a:buNone/>
            </a:pPr>
            <a:r>
              <a:t/>
            </a:r>
            <a:endParaRPr/>
          </a:p>
          <a:p>
            <a:pPr rtl="0">
              <a:lnSpc>
                <a:spcPct val="115000"/>
              </a:lnSpc>
              <a:spcBef>
                <a:spcPts val="0"/>
              </a:spcBef>
              <a:buNone/>
            </a:pPr>
            <a:r>
              <a:rPr lang="en"/>
              <a:t>This function says, when you click the H2 in the mobilenav, show the mainnav, if it is hidden, or hide it if it is showing.</a:t>
            </a:r>
          </a:p>
          <a:p>
            <a:pPr rtl="0">
              <a:lnSpc>
                <a:spcPct val="115000"/>
              </a:lnSpc>
              <a:spcBef>
                <a:spcPts val="0"/>
              </a:spcBef>
              <a:buNone/>
            </a:pPr>
            <a:r>
              <a:t/>
            </a:r>
            <a:endParaRPr/>
          </a:p>
          <a:p>
            <a:pPr rtl="0">
              <a:lnSpc>
                <a:spcPct val="115000"/>
              </a:lnSpc>
              <a:spcBef>
                <a:spcPts val="0"/>
              </a:spcBef>
              <a:buNone/>
            </a:pPr>
            <a:r>
              <a:rPr lang="en"/>
              <a:t>We are basically done, but there are a few little glitches to fix. </a:t>
            </a:r>
          </a:p>
          <a:p>
            <a:pPr rtl="0">
              <a:lnSpc>
                <a:spcPct val="115000"/>
              </a:lnSpc>
              <a:spcBef>
                <a:spcPts val="0"/>
              </a:spcBef>
              <a:buNone/>
            </a:pPr>
            <a:r>
              <a:t/>
            </a:r>
            <a:endParaRPr/>
          </a:p>
          <a:p>
            <a:pPr rtl="0">
              <a:lnSpc>
                <a:spcPct val="115000"/>
              </a:lnSpc>
              <a:spcBef>
                <a:spcPts val="0"/>
              </a:spcBef>
              <a:buNone/>
            </a:pPr>
            <a:r>
              <a:rPr lang="en"/>
              <a:t>You will notice that if you open and close the mobile menu, then resize the window to wide the menu disappears altogether. What???</a:t>
            </a:r>
          </a:p>
          <a:p>
            <a:pPr rtl="0">
              <a:lnSpc>
                <a:spcPct val="115000"/>
              </a:lnSpc>
              <a:spcBef>
                <a:spcPts val="0"/>
              </a:spcBef>
              <a:buNone/>
            </a:pPr>
            <a:r>
              <a:t/>
            </a:r>
            <a:endParaRPr/>
          </a:p>
          <a:p>
            <a:pPr>
              <a:lnSpc>
                <a:spcPct val="115000"/>
              </a:lnSpc>
              <a:spcBef>
                <a:spcPts val="0"/>
              </a:spcBef>
              <a:buNone/>
            </a:pPr>
            <a:r>
              <a:rPr lang="en"/>
              <a:t>This is because we closed the menu, which hid it, and when we make the page wide, it is still hidden. Not too many people will be shrinking and stretching their browser windows, but this is an easy thing to fix, so we might as well do it.</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y="0" x="0"/>
          <a:ext cy="0" cx="0"/>
          <a:chOff y="0" x="0"/>
          <a:chExt cy="0" cx="0"/>
        </a:xfrm>
      </p:grpSpPr>
      <p:pic>
        <p:nvPicPr>
          <p:cNvPr id="119" name="Shape 119"/>
          <p:cNvPicPr preferRelativeResize="0"/>
          <p:nvPr/>
        </p:nvPicPr>
        <p:blipFill>
          <a:blip r:embed="rId3">
            <a:alphaModFix/>
          </a:blip>
          <a:stretch>
            <a:fillRect/>
          </a:stretch>
        </p:blipFill>
        <p:spPr>
          <a:xfrm>
            <a:off y="263025" x="384700"/>
            <a:ext cy="2085975" cx="4000500"/>
          </a:xfrm>
          <a:prstGeom prst="rect">
            <a:avLst/>
          </a:prstGeom>
          <a:noFill/>
          <a:ln>
            <a:noFill/>
          </a:ln>
        </p:spPr>
      </p:pic>
      <p:sp>
        <p:nvSpPr>
          <p:cNvPr id="120" name="Shape 120"/>
          <p:cNvSpPr txBox="1"/>
          <p:nvPr/>
        </p:nvSpPr>
        <p:spPr>
          <a:xfrm>
            <a:off y="276525" x="4623625"/>
            <a:ext cy="4203300" cx="4070399"/>
          </a:xfrm>
          <a:prstGeom prst="rect">
            <a:avLst/>
          </a:prstGeom>
          <a:noFill/>
          <a:ln>
            <a:noFill/>
          </a:ln>
        </p:spPr>
        <p:txBody>
          <a:bodyPr bIns="91425" rIns="91425" lIns="91425" tIns="91425" anchor="t" anchorCtr="0">
            <a:spAutoFit/>
          </a:bodyPr>
          <a:lstStyle/>
          <a:p>
            <a:pPr rtl="0">
              <a:lnSpc>
                <a:spcPct val="115000"/>
              </a:lnSpc>
              <a:spcBef>
                <a:spcPts val="0"/>
              </a:spcBef>
              <a:buNone/>
            </a:pPr>
            <a:r>
              <a:rPr lang="en"/>
              <a:t>We already have a function that is watching the resizing of the window. We can just add a little to that. This piece at the bottom will check to see if the window is wider than 600 pixels and then make sure the mainnav is showing.</a:t>
            </a:r>
          </a:p>
          <a:p>
            <a:pPr rtl="0">
              <a:lnSpc>
                <a:spcPct val="115000"/>
              </a:lnSpc>
              <a:spcBef>
                <a:spcPts val="0"/>
              </a:spcBef>
              <a:buNone/>
            </a:pPr>
            <a:r>
              <a:t/>
            </a:r>
            <a:endParaRPr/>
          </a:p>
          <a:p>
            <a:pPr rtl="0">
              <a:lnSpc>
                <a:spcPct val="115000"/>
              </a:lnSpc>
              <a:spcBef>
                <a:spcPts val="0"/>
              </a:spcBef>
              <a:buNone/>
            </a:pPr>
            <a:r>
              <a:rPr lang="en"/>
              <a:t>That works, but now you will notice that if you shrink the window, open and close the menu, then grow the window, then shrink the window again, the menu is showing by default. This is because the script we just added is telling it to show (overriding the stylesheet).</a:t>
            </a:r>
          </a:p>
          <a:p>
            <a:pPr rtl="0">
              <a:lnSpc>
                <a:spcPct val="115000"/>
              </a:lnSpc>
              <a:spcBef>
                <a:spcPts val="0"/>
              </a:spcBef>
              <a:buNone/>
            </a:pPr>
            <a:r>
              <a:t/>
            </a:r>
            <a:endParaRPr/>
          </a:p>
          <a:p>
            <a:pPr>
              <a:lnSpc>
                <a:spcPct val="115000"/>
              </a:lnSpc>
              <a:spcBef>
                <a:spcPts val="0"/>
              </a:spcBef>
              <a:buNone/>
            </a:pPr>
            <a:r>
              <a:rPr lang="en"/>
              <a:t>We can fix that with a simple else statement.</a:t>
            </a:r>
          </a:p>
        </p:txBody>
      </p:sp>
      <p:pic>
        <p:nvPicPr>
          <p:cNvPr id="121" name="Shape 121"/>
          <p:cNvPicPr preferRelativeResize="0"/>
          <p:nvPr/>
        </p:nvPicPr>
        <p:blipFill>
          <a:blip r:embed="rId4">
            <a:alphaModFix/>
          </a:blip>
          <a:stretch>
            <a:fillRect/>
          </a:stretch>
        </p:blipFill>
        <p:spPr>
          <a:xfrm>
            <a:off y="4101275" x="4698600"/>
            <a:ext cy="1524000" cx="2905125"/>
          </a:xfrm>
          <a:prstGeom prst="rect">
            <a:avLst/>
          </a:prstGeom>
          <a:noFill/>
          <a:ln>
            <a:noFill/>
          </a:ln>
        </p:spPr>
      </p:pic>
      <p:sp>
        <p:nvSpPr>
          <p:cNvPr id="122" name="Shape 122"/>
          <p:cNvSpPr txBox="1"/>
          <p:nvPr/>
        </p:nvSpPr>
        <p:spPr>
          <a:xfrm>
            <a:off y="5939925" x="4656800"/>
            <a:ext cy="464399" cx="3838199"/>
          </a:xfrm>
          <a:prstGeom prst="rect">
            <a:avLst/>
          </a:prstGeom>
          <a:noFill/>
          <a:ln>
            <a:noFill/>
          </a:ln>
        </p:spPr>
        <p:txBody>
          <a:bodyPr bIns="91425" rIns="91425" lIns="91425" tIns="91425" anchor="t" anchorCtr="0">
            <a:spAutoFit/>
          </a:bodyPr>
          <a:lstStyle/>
          <a:p>
            <a:pPr>
              <a:spcBef>
                <a:spcPts val="0"/>
              </a:spcBef>
              <a:buNone/>
            </a:pPr>
            <a:r>
              <a:rPr lang="en"/>
              <a:t>Whew, done!</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 name="Shape 28"/>
        <p:cNvGrpSpPr/>
        <p:nvPr/>
      </p:nvGrpSpPr>
      <p:grpSpPr>
        <a:xfrm>
          <a:off y="0" x="0"/>
          <a:ext cy="0" cx="0"/>
          <a:chOff y="0" x="0"/>
          <a:chExt cy="0" cx="0"/>
        </a:xfrm>
      </p:grpSpPr>
      <p:pic>
        <p:nvPicPr>
          <p:cNvPr id="29" name="Shape 29"/>
          <p:cNvPicPr preferRelativeResize="0"/>
          <p:nvPr/>
        </p:nvPicPr>
        <p:blipFill>
          <a:blip r:embed="rId3">
            <a:alphaModFix/>
          </a:blip>
          <a:stretch>
            <a:fillRect/>
          </a:stretch>
        </p:blipFill>
        <p:spPr>
          <a:xfrm>
            <a:off y="221175" x="238975"/>
            <a:ext cy="2394775" cx="5435151"/>
          </a:xfrm>
          <a:prstGeom prst="rect">
            <a:avLst/>
          </a:prstGeom>
          <a:noFill/>
          <a:ln>
            <a:noFill/>
          </a:ln>
        </p:spPr>
      </p:pic>
      <p:pic>
        <p:nvPicPr>
          <p:cNvPr id="30" name="Shape 30"/>
          <p:cNvPicPr preferRelativeResize="0"/>
          <p:nvPr/>
        </p:nvPicPr>
        <p:blipFill>
          <a:blip r:embed="rId4">
            <a:alphaModFix/>
          </a:blip>
          <a:stretch>
            <a:fillRect/>
          </a:stretch>
        </p:blipFill>
        <p:spPr>
          <a:xfrm>
            <a:off y="2814475" x="305250"/>
            <a:ext cy="2329025" cx="5302599"/>
          </a:xfrm>
          <a:prstGeom prst="rect">
            <a:avLst/>
          </a:prstGeom>
          <a:noFill/>
          <a:ln>
            <a:noFill/>
          </a:ln>
        </p:spPr>
      </p:pic>
      <p:sp>
        <p:nvSpPr>
          <p:cNvPr id="31" name="Shape 31"/>
          <p:cNvSpPr txBox="1"/>
          <p:nvPr/>
        </p:nvSpPr>
        <p:spPr>
          <a:xfrm>
            <a:off y="376075" x="5984150"/>
            <a:ext cy="5431200" cx="2842800"/>
          </a:xfrm>
          <a:prstGeom prst="rect">
            <a:avLst/>
          </a:prstGeom>
          <a:noFill/>
          <a:ln>
            <a:noFill/>
          </a:ln>
        </p:spPr>
        <p:txBody>
          <a:bodyPr bIns="91425" rIns="91425" lIns="91425" tIns="91425" anchor="t" anchorCtr="0">
            <a:spAutoFit/>
          </a:bodyPr>
          <a:lstStyle/>
          <a:p>
            <a:pPr rtl="0">
              <a:lnSpc>
                <a:spcPct val="115000"/>
              </a:lnSpc>
              <a:spcBef>
                <a:spcPts val="0"/>
              </a:spcBef>
              <a:buNone/>
            </a:pPr>
            <a:r>
              <a:rPr lang="en"/>
              <a:t>Navigation is often tricky to style properly, but when it comes to responsive design, it becomes even tricker. </a:t>
            </a:r>
          </a:p>
          <a:p>
            <a:pPr rtl="0">
              <a:lnSpc>
                <a:spcPct val="115000"/>
              </a:lnSpc>
              <a:spcBef>
                <a:spcPts val="0"/>
              </a:spcBef>
              <a:buNone/>
            </a:pPr>
            <a:r>
              <a:t/>
            </a:r>
            <a:endParaRPr/>
          </a:p>
          <a:p>
            <a:pPr rtl="0">
              <a:lnSpc>
                <a:spcPct val="115000"/>
              </a:lnSpc>
              <a:spcBef>
                <a:spcPts val="0"/>
              </a:spcBef>
              <a:buNone/>
            </a:pPr>
            <a:r>
              <a:rPr lang="en"/>
              <a:t>There are many approaches to navigation in responsive design. Here we will look at a fairly simple and effective option.</a:t>
            </a:r>
          </a:p>
          <a:p>
            <a:pPr rtl="0">
              <a:lnSpc>
                <a:spcPct val="115000"/>
              </a:lnSpc>
              <a:spcBef>
                <a:spcPts val="0"/>
              </a:spcBef>
              <a:buNone/>
            </a:pPr>
            <a:r>
              <a:t/>
            </a:r>
            <a:endParaRPr/>
          </a:p>
          <a:p>
            <a:pPr rtl="0">
              <a:lnSpc>
                <a:spcPct val="115000"/>
              </a:lnSpc>
              <a:spcBef>
                <a:spcPts val="0"/>
              </a:spcBef>
              <a:buNone/>
            </a:pPr>
            <a:r>
              <a:rPr lang="en"/>
              <a:t>The top image shows the navigation we will add to the AudioSpace website displayed as it would if the screen is wide.</a:t>
            </a:r>
          </a:p>
          <a:p>
            <a:pPr rtl="0">
              <a:lnSpc>
                <a:spcPct val="115000"/>
              </a:lnSpc>
              <a:spcBef>
                <a:spcPts val="0"/>
              </a:spcBef>
              <a:buNone/>
            </a:pPr>
            <a:r>
              <a:t/>
            </a:r>
            <a:endParaRPr/>
          </a:p>
          <a:p>
            <a:pPr>
              <a:lnSpc>
                <a:spcPct val="115000"/>
              </a:lnSpc>
              <a:spcBef>
                <a:spcPts val="0"/>
              </a:spcBef>
              <a:buNone/>
            </a:pPr>
            <a:r>
              <a:rPr lang="en"/>
              <a:t>Below is an image of how the menu will look if the page is narrow.</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 name="Shape 35"/>
        <p:cNvGrpSpPr/>
        <p:nvPr/>
      </p:nvGrpSpPr>
      <p:grpSpPr>
        <a:xfrm>
          <a:off y="0" x="0"/>
          <a:ext cy="0" cx="0"/>
          <a:chOff y="0" x="0"/>
          <a:chExt cy="0" cx="0"/>
        </a:xfrm>
      </p:grpSpPr>
      <p:pic>
        <p:nvPicPr>
          <p:cNvPr id="36" name="Shape 36"/>
          <p:cNvPicPr preferRelativeResize="0"/>
          <p:nvPr/>
        </p:nvPicPr>
        <p:blipFill>
          <a:blip r:embed="rId3">
            <a:alphaModFix/>
          </a:blip>
          <a:stretch>
            <a:fillRect/>
          </a:stretch>
        </p:blipFill>
        <p:spPr>
          <a:xfrm>
            <a:off y="1192175" x="329375"/>
            <a:ext cy="503725" cx="8143574"/>
          </a:xfrm>
          <a:prstGeom prst="rect">
            <a:avLst/>
          </a:prstGeom>
          <a:noFill/>
          <a:ln>
            <a:noFill/>
          </a:ln>
        </p:spPr>
      </p:pic>
      <p:pic>
        <p:nvPicPr>
          <p:cNvPr id="37" name="Shape 37"/>
          <p:cNvPicPr preferRelativeResize="0"/>
          <p:nvPr/>
        </p:nvPicPr>
        <p:blipFill>
          <a:blip r:embed="rId4">
            <a:alphaModFix/>
          </a:blip>
          <a:stretch>
            <a:fillRect/>
          </a:stretch>
        </p:blipFill>
        <p:spPr>
          <a:xfrm>
            <a:off y="417875" x="329362"/>
            <a:ext cy="542905" cx="8143575"/>
          </a:xfrm>
          <a:prstGeom prst="rect">
            <a:avLst/>
          </a:prstGeom>
          <a:noFill/>
          <a:ln>
            <a:noFill/>
          </a:ln>
        </p:spPr>
      </p:pic>
      <p:sp>
        <p:nvSpPr>
          <p:cNvPr id="38" name="Shape 38"/>
          <p:cNvSpPr txBox="1"/>
          <p:nvPr/>
        </p:nvSpPr>
        <p:spPr>
          <a:xfrm>
            <a:off y="1968900" x="398200"/>
            <a:ext cy="3738599" cx="4015200"/>
          </a:xfrm>
          <a:prstGeom prst="rect">
            <a:avLst/>
          </a:prstGeom>
          <a:noFill/>
          <a:ln>
            <a:noFill/>
          </a:ln>
        </p:spPr>
        <p:txBody>
          <a:bodyPr bIns="91425" rIns="91425" lIns="91425" tIns="91425" anchor="t" anchorCtr="0">
            <a:spAutoFit/>
          </a:bodyPr>
          <a:lstStyle/>
          <a:p>
            <a:pPr rtl="0">
              <a:lnSpc>
                <a:spcPct val="115000"/>
              </a:lnSpc>
              <a:spcBef>
                <a:spcPts val="0"/>
              </a:spcBef>
              <a:buNone/>
            </a:pPr>
            <a:r>
              <a:rPr lang="en"/>
              <a:t>The basic strategy is that both of these menu bars will be on the page the whole time.</a:t>
            </a:r>
          </a:p>
          <a:p>
            <a:pPr rtl="0">
              <a:lnSpc>
                <a:spcPct val="115000"/>
              </a:lnSpc>
              <a:spcBef>
                <a:spcPts val="0"/>
              </a:spcBef>
              <a:buNone/>
            </a:pPr>
            <a:r>
              <a:t/>
            </a:r>
            <a:endParaRPr/>
          </a:p>
          <a:p>
            <a:pPr rtl="0">
              <a:lnSpc>
                <a:spcPct val="115000"/>
              </a:lnSpc>
              <a:spcBef>
                <a:spcPts val="0"/>
              </a:spcBef>
              <a:buNone/>
            </a:pPr>
            <a:r>
              <a:rPr lang="en"/>
              <a:t>When the page is wide, the top one is hidden. Then in the 600 px wide media query, we will hide the bottom one and show the top one.</a:t>
            </a:r>
          </a:p>
          <a:p>
            <a:pPr rtl="0">
              <a:lnSpc>
                <a:spcPct val="115000"/>
              </a:lnSpc>
              <a:spcBef>
                <a:spcPts val="0"/>
              </a:spcBef>
              <a:buNone/>
            </a:pPr>
            <a:r>
              <a:t/>
            </a:r>
            <a:endParaRPr/>
          </a:p>
          <a:p>
            <a:pPr rtl="0">
              <a:lnSpc>
                <a:spcPct val="115000"/>
              </a:lnSpc>
              <a:spcBef>
                <a:spcPts val="0"/>
              </a:spcBef>
              <a:buNone/>
            </a:pPr>
            <a:r>
              <a:rPr lang="en"/>
              <a:t>The actual unordered list with list items and anchor tags will get reconfigured at this size to display vertically on the right.</a:t>
            </a:r>
          </a:p>
          <a:p>
            <a:pPr rtl="0">
              <a:lnSpc>
                <a:spcPct val="115000"/>
              </a:lnSpc>
              <a:spcBef>
                <a:spcPts val="0"/>
              </a:spcBef>
              <a:buNone/>
            </a:pPr>
            <a:r>
              <a:t/>
            </a:r>
            <a:endParaRPr/>
          </a:p>
          <a:p>
            <a:pPr>
              <a:lnSpc>
                <a:spcPct val="115000"/>
              </a:lnSpc>
              <a:spcBef>
                <a:spcPts val="0"/>
              </a:spcBef>
              <a:buNone/>
            </a:pPr>
            <a:r>
              <a:rPr lang="en"/>
              <a:t>Then we will use a tiny bit of JavaScript (jQuery) to toggle the view of the menu when you click the menu button.</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 name="Shape 42"/>
        <p:cNvGrpSpPr/>
        <p:nvPr/>
      </p:nvGrpSpPr>
      <p:grpSpPr>
        <a:xfrm>
          <a:off y="0" x="0"/>
          <a:ext cy="0" cx="0"/>
          <a:chOff y="0" x="0"/>
          <a:chExt cy="0" cx="0"/>
        </a:xfrm>
      </p:grpSpPr>
      <p:pic>
        <p:nvPicPr>
          <p:cNvPr id="43" name="Shape 43"/>
          <p:cNvPicPr preferRelativeResize="0"/>
          <p:nvPr/>
        </p:nvPicPr>
        <p:blipFill>
          <a:blip r:embed="rId3">
            <a:alphaModFix/>
          </a:blip>
          <a:stretch>
            <a:fillRect/>
          </a:stretch>
        </p:blipFill>
        <p:spPr>
          <a:xfrm>
            <a:off y="340450" x="285150"/>
            <a:ext cy="2324100" cx="3495675"/>
          </a:xfrm>
          <a:prstGeom prst="rect">
            <a:avLst/>
          </a:prstGeom>
          <a:noFill/>
          <a:ln>
            <a:noFill/>
          </a:ln>
        </p:spPr>
      </p:pic>
      <p:sp>
        <p:nvSpPr>
          <p:cNvPr id="44" name="Shape 44"/>
          <p:cNvSpPr txBox="1"/>
          <p:nvPr/>
        </p:nvSpPr>
        <p:spPr>
          <a:xfrm>
            <a:off y="342900" x="4092675"/>
            <a:ext cy="2145900" cx="4468799"/>
          </a:xfrm>
          <a:prstGeom prst="rect">
            <a:avLst/>
          </a:prstGeom>
          <a:noFill/>
          <a:ln>
            <a:noFill/>
          </a:ln>
        </p:spPr>
        <p:txBody>
          <a:bodyPr bIns="91425" rIns="91425" lIns="91425" tIns="91425" anchor="t" anchorCtr="0">
            <a:spAutoFit/>
          </a:bodyPr>
          <a:lstStyle/>
          <a:p>
            <a:pPr rtl="0">
              <a:lnSpc>
                <a:spcPct val="115000"/>
              </a:lnSpc>
              <a:spcBef>
                <a:spcPts val="0"/>
              </a:spcBef>
              <a:buNone/>
            </a:pPr>
            <a:r>
              <a:rPr lang="en"/>
              <a:t>We can start by adding this basic markup for the navigation. I will explain later why we need the extra div around the whole thing.</a:t>
            </a:r>
          </a:p>
          <a:p>
            <a:pPr rtl="0">
              <a:lnSpc>
                <a:spcPct val="115000"/>
              </a:lnSpc>
              <a:spcBef>
                <a:spcPts val="0"/>
              </a:spcBef>
              <a:buNone/>
            </a:pPr>
            <a:r>
              <a:t/>
            </a:r>
            <a:endParaRPr/>
          </a:p>
          <a:p>
            <a:pPr>
              <a:lnSpc>
                <a:spcPct val="115000"/>
              </a:lnSpc>
              <a:spcBef>
                <a:spcPts val="0"/>
              </a:spcBef>
              <a:buNone/>
            </a:pPr>
            <a:r>
              <a:rPr lang="en"/>
              <a:t>It goes on the HTML file after the header and before the top section.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 name="Shape 48"/>
        <p:cNvGrpSpPr/>
        <p:nvPr/>
      </p:nvGrpSpPr>
      <p:grpSpPr>
        <a:xfrm>
          <a:off y="0" x="0"/>
          <a:ext cy="0" cx="0"/>
          <a:chOff y="0" x="0"/>
          <a:chExt cy="0" cx="0"/>
        </a:xfrm>
      </p:grpSpPr>
      <p:pic>
        <p:nvPicPr>
          <p:cNvPr id="49" name="Shape 49"/>
          <p:cNvPicPr preferRelativeResize="0"/>
          <p:nvPr/>
        </p:nvPicPr>
        <p:blipFill>
          <a:blip r:embed="rId3">
            <a:alphaModFix/>
          </a:blip>
          <a:stretch>
            <a:fillRect/>
          </a:stretch>
        </p:blipFill>
        <p:spPr>
          <a:xfrm>
            <a:off y="395725" x="539550"/>
            <a:ext cy="5648325" cx="3581400"/>
          </a:xfrm>
          <a:prstGeom prst="rect">
            <a:avLst/>
          </a:prstGeom>
          <a:noFill/>
          <a:ln>
            <a:noFill/>
          </a:ln>
        </p:spPr>
      </p:pic>
      <p:sp>
        <p:nvSpPr>
          <p:cNvPr id="50" name="Shape 50"/>
          <p:cNvSpPr txBox="1"/>
          <p:nvPr/>
        </p:nvSpPr>
        <p:spPr>
          <a:xfrm>
            <a:off y="409275" x="4468750"/>
            <a:ext cy="5408999" cx="4103700"/>
          </a:xfrm>
          <a:prstGeom prst="rect">
            <a:avLst/>
          </a:prstGeom>
          <a:noFill/>
          <a:ln>
            <a:noFill/>
          </a:ln>
        </p:spPr>
        <p:txBody>
          <a:bodyPr bIns="91425" rIns="91425" lIns="91425" tIns="91425" anchor="t" anchorCtr="0">
            <a:spAutoFit/>
          </a:bodyPr>
          <a:lstStyle/>
          <a:p>
            <a:pPr rtl="0">
              <a:lnSpc>
                <a:spcPct val="115000"/>
              </a:lnSpc>
              <a:spcBef>
                <a:spcPts val="0"/>
              </a:spcBef>
              <a:buNone/>
            </a:pPr>
            <a:r>
              <a:rPr lang="en"/>
              <a:t>Here are some basic styles that can go on the stylesheet. I put them after the logo styles section of the stylesheet, but they can really go anywhere above the media queries.</a:t>
            </a:r>
          </a:p>
          <a:p>
            <a:pPr rtl="0">
              <a:lnSpc>
                <a:spcPct val="115000"/>
              </a:lnSpc>
              <a:spcBef>
                <a:spcPts val="0"/>
              </a:spcBef>
              <a:buNone/>
            </a:pPr>
            <a:r>
              <a:t/>
            </a:r>
            <a:endParaRPr/>
          </a:p>
          <a:p>
            <a:pPr>
              <a:lnSpc>
                <a:spcPct val="115000"/>
              </a:lnSpc>
              <a:spcBef>
                <a:spcPts val="0"/>
              </a:spcBef>
              <a:buNone/>
            </a:pPr>
            <a:r>
              <a:rPr lang="en"/>
              <a:t>There is nothing remarkable about these rules. This is all stuff you have done before. I intentionally wanted the navigation to be fairly simple for this example.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y="0" x="0"/>
          <a:ext cy="0" cx="0"/>
          <a:chOff y="0" x="0"/>
          <a:chExt cy="0" cx="0"/>
        </a:xfrm>
      </p:grpSpPr>
      <p:pic>
        <p:nvPicPr>
          <p:cNvPr id="55" name="Shape 55"/>
          <p:cNvPicPr preferRelativeResize="0"/>
          <p:nvPr/>
        </p:nvPicPr>
        <p:blipFill>
          <a:blip r:embed="rId3">
            <a:alphaModFix/>
          </a:blip>
          <a:stretch>
            <a:fillRect/>
          </a:stretch>
        </p:blipFill>
        <p:spPr>
          <a:xfrm>
            <a:off y="249775" x="254400"/>
            <a:ext cy="1409724" cx="6748925"/>
          </a:xfrm>
          <a:prstGeom prst="rect">
            <a:avLst/>
          </a:prstGeom>
          <a:noFill/>
          <a:ln>
            <a:noFill/>
          </a:ln>
        </p:spPr>
      </p:pic>
      <p:sp>
        <p:nvSpPr>
          <p:cNvPr id="56" name="Shape 56"/>
          <p:cNvSpPr txBox="1"/>
          <p:nvPr/>
        </p:nvSpPr>
        <p:spPr>
          <a:xfrm>
            <a:off y="1946775" x="287600"/>
            <a:ext cy="3274200" cx="3318299"/>
          </a:xfrm>
          <a:prstGeom prst="rect">
            <a:avLst/>
          </a:prstGeom>
          <a:noFill/>
          <a:ln>
            <a:noFill/>
          </a:ln>
        </p:spPr>
        <p:txBody>
          <a:bodyPr bIns="91425" rIns="91425" lIns="91425" tIns="91425" anchor="t" anchorCtr="0">
            <a:spAutoFit/>
          </a:bodyPr>
          <a:lstStyle/>
          <a:p>
            <a:pPr rtl="0">
              <a:lnSpc>
                <a:spcPct val="115000"/>
              </a:lnSpc>
              <a:spcBef>
                <a:spcPts val="0"/>
              </a:spcBef>
              <a:buNone/>
            </a:pPr>
            <a:r>
              <a:rPr lang="en"/>
              <a:t>You can see, that with these styles in place, we have a standard navigation bar that matches our design.</a:t>
            </a:r>
          </a:p>
          <a:p>
            <a:pPr rtl="0">
              <a:lnSpc>
                <a:spcPct val="115000"/>
              </a:lnSpc>
              <a:spcBef>
                <a:spcPts val="0"/>
              </a:spcBef>
              <a:buNone/>
            </a:pPr>
            <a:r>
              <a:t/>
            </a:r>
            <a:endParaRPr/>
          </a:p>
          <a:p>
            <a:pPr rtl="0">
              <a:lnSpc>
                <a:spcPct val="115000"/>
              </a:lnSpc>
              <a:spcBef>
                <a:spcPts val="0"/>
              </a:spcBef>
              <a:buNone/>
            </a:pPr>
            <a:r>
              <a:rPr lang="en"/>
              <a:t>Next we need to add the mobile navigation bar.</a:t>
            </a:r>
          </a:p>
          <a:p>
            <a:pPr rtl="0">
              <a:lnSpc>
                <a:spcPct val="115000"/>
              </a:lnSpc>
              <a:spcBef>
                <a:spcPts val="0"/>
              </a:spcBef>
              <a:buNone/>
            </a:pPr>
            <a:r>
              <a:t/>
            </a:r>
            <a:endParaRPr/>
          </a:p>
          <a:p>
            <a:pPr>
              <a:lnSpc>
                <a:spcPct val="115000"/>
              </a:lnSpc>
              <a:spcBef>
                <a:spcPts val="0"/>
              </a:spcBef>
              <a:buNone/>
            </a:pPr>
            <a:r>
              <a:rPr lang="en"/>
              <a:t>Add the mobilenav as shown on the right to the top of the navigation div.</a:t>
            </a:r>
          </a:p>
        </p:txBody>
      </p:sp>
      <p:pic>
        <p:nvPicPr>
          <p:cNvPr id="57" name="Shape 57"/>
          <p:cNvPicPr preferRelativeResize="0"/>
          <p:nvPr/>
        </p:nvPicPr>
        <p:blipFill>
          <a:blip r:embed="rId4">
            <a:alphaModFix/>
          </a:blip>
          <a:stretch>
            <a:fillRect/>
          </a:stretch>
        </p:blipFill>
        <p:spPr>
          <a:xfrm>
            <a:off y="2043875" x="3758300"/>
            <a:ext cy="2324100" cx="34290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y="0" x="0"/>
          <a:ext cy="0" cx="0"/>
          <a:chOff y="0" x="0"/>
          <a:chExt cy="0" cx="0"/>
        </a:xfrm>
      </p:grpSpPr>
      <p:pic>
        <p:nvPicPr>
          <p:cNvPr id="62" name="Shape 62"/>
          <p:cNvPicPr preferRelativeResize="0"/>
          <p:nvPr/>
        </p:nvPicPr>
        <p:blipFill>
          <a:blip r:embed="rId3">
            <a:alphaModFix/>
          </a:blip>
          <a:stretch>
            <a:fillRect/>
          </a:stretch>
        </p:blipFill>
        <p:spPr>
          <a:xfrm>
            <a:off y="329400" x="506350"/>
            <a:ext cy="3724275" cx="5200650"/>
          </a:xfrm>
          <a:prstGeom prst="rect">
            <a:avLst/>
          </a:prstGeom>
          <a:noFill/>
          <a:ln>
            <a:noFill/>
          </a:ln>
        </p:spPr>
      </p:pic>
      <p:sp>
        <p:nvSpPr>
          <p:cNvPr id="63" name="Shape 63"/>
          <p:cNvSpPr txBox="1"/>
          <p:nvPr/>
        </p:nvSpPr>
        <p:spPr>
          <a:xfrm>
            <a:off y="331850" x="5962025"/>
            <a:ext cy="3738599" cx="2765400"/>
          </a:xfrm>
          <a:prstGeom prst="rect">
            <a:avLst/>
          </a:prstGeom>
          <a:noFill/>
          <a:ln>
            <a:noFill/>
          </a:ln>
        </p:spPr>
        <p:txBody>
          <a:bodyPr bIns="91425" rIns="91425" lIns="91425" tIns="91425" anchor="t" anchorCtr="0">
            <a:spAutoFit/>
          </a:bodyPr>
          <a:lstStyle/>
          <a:p>
            <a:pPr rtl="0">
              <a:lnSpc>
                <a:spcPct val="115000"/>
              </a:lnSpc>
              <a:spcBef>
                <a:spcPts val="0"/>
              </a:spcBef>
              <a:buNone/>
            </a:pPr>
            <a:r>
              <a:rPr lang="en"/>
              <a:t>Add these styles to the stylesheet after the navigation styles we just added. These rules will style the mobile nav bar. </a:t>
            </a:r>
          </a:p>
          <a:p>
            <a:pPr rtl="0">
              <a:lnSpc>
                <a:spcPct val="115000"/>
              </a:lnSpc>
              <a:spcBef>
                <a:spcPts val="0"/>
              </a:spcBef>
              <a:buNone/>
            </a:pPr>
            <a:r>
              <a:t/>
            </a:r>
            <a:endParaRPr/>
          </a:p>
          <a:p>
            <a:pPr>
              <a:lnSpc>
                <a:spcPct val="115000"/>
              </a:lnSpc>
              <a:spcBef>
                <a:spcPts val="0"/>
              </a:spcBef>
              <a:buNone/>
            </a:pPr>
            <a:r>
              <a:rPr lang="en"/>
              <a:t>If you look at the page now you will see both nav bars.</a:t>
            </a:r>
          </a:p>
        </p:txBody>
      </p:sp>
      <p:pic>
        <p:nvPicPr>
          <p:cNvPr id="64" name="Shape 64"/>
          <p:cNvPicPr preferRelativeResize="0"/>
          <p:nvPr/>
        </p:nvPicPr>
        <p:blipFill>
          <a:blip r:embed="rId4">
            <a:alphaModFix/>
          </a:blip>
          <a:stretch>
            <a:fillRect/>
          </a:stretch>
        </p:blipFill>
        <p:spPr>
          <a:xfrm>
            <a:off y="3439575" x="3240100"/>
            <a:ext cy="2482499" cx="548732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y="0" x="0"/>
          <a:ext cy="0" cx="0"/>
          <a:chOff y="0" x="0"/>
          <a:chExt cy="0" cx="0"/>
        </a:xfrm>
      </p:grpSpPr>
      <p:pic>
        <p:nvPicPr>
          <p:cNvPr id="69" name="Shape 69"/>
          <p:cNvPicPr preferRelativeResize="0"/>
          <p:nvPr/>
        </p:nvPicPr>
        <p:blipFill>
          <a:blip r:embed="rId3">
            <a:alphaModFix/>
          </a:blip>
          <a:stretch>
            <a:fillRect/>
          </a:stretch>
        </p:blipFill>
        <p:spPr>
          <a:xfrm>
            <a:off y="417850" x="428925"/>
            <a:ext cy="3181350" cx="2876550"/>
          </a:xfrm>
          <a:prstGeom prst="rect">
            <a:avLst/>
          </a:prstGeom>
          <a:noFill/>
          <a:ln>
            <a:noFill/>
          </a:ln>
        </p:spPr>
      </p:pic>
      <p:sp>
        <p:nvSpPr>
          <p:cNvPr id="70" name="Shape 70"/>
          <p:cNvSpPr txBox="1"/>
          <p:nvPr/>
        </p:nvSpPr>
        <p:spPr>
          <a:xfrm>
            <a:off y="387150" x="3727650"/>
            <a:ext cy="1670099" cx="5032800"/>
          </a:xfrm>
          <a:prstGeom prst="rect">
            <a:avLst/>
          </a:prstGeom>
          <a:noFill/>
          <a:ln>
            <a:noFill/>
          </a:ln>
        </p:spPr>
        <p:txBody>
          <a:bodyPr bIns="91425" rIns="91425" lIns="91425" tIns="91425" anchor="t" anchorCtr="0">
            <a:spAutoFit/>
          </a:bodyPr>
          <a:lstStyle/>
          <a:p>
            <a:pPr rtl="0">
              <a:lnSpc>
                <a:spcPct val="115000"/>
              </a:lnSpc>
              <a:spcBef>
                <a:spcPts val="0"/>
              </a:spcBef>
              <a:buNone/>
            </a:pPr>
            <a:r>
              <a:rPr lang="en"/>
              <a:t>Add these rules to the bottom of the mobilenav section, temporarily. We will move them to the media query later, but for now, we need them here so we can see what we are doing.</a:t>
            </a:r>
          </a:p>
          <a:p>
            <a:pPr rtl="0">
              <a:lnSpc>
                <a:spcPct val="115000"/>
              </a:lnSpc>
              <a:spcBef>
                <a:spcPts val="0"/>
              </a:spcBef>
              <a:buNone/>
            </a:pPr>
            <a:r>
              <a:t/>
            </a:r>
            <a:endParaRPr/>
          </a:p>
          <a:p>
            <a:pPr>
              <a:lnSpc>
                <a:spcPct val="115000"/>
              </a:lnSpc>
              <a:spcBef>
                <a:spcPts val="0"/>
              </a:spcBef>
              <a:buNone/>
            </a:pPr>
            <a:r>
              <a:rPr lang="en"/>
              <a:t>If you view the page, it should look like this...</a:t>
            </a:r>
          </a:p>
        </p:txBody>
      </p:sp>
      <p:pic>
        <p:nvPicPr>
          <p:cNvPr id="71" name="Shape 71"/>
          <p:cNvPicPr preferRelativeResize="0"/>
          <p:nvPr/>
        </p:nvPicPr>
        <p:blipFill>
          <a:blip r:embed="rId4">
            <a:alphaModFix/>
          </a:blip>
          <a:stretch>
            <a:fillRect/>
          </a:stretch>
        </p:blipFill>
        <p:spPr>
          <a:xfrm>
            <a:off y="2223012" x="3822125"/>
            <a:ext cy="2611074" cx="4040600"/>
          </a:xfrm>
          <a:prstGeom prst="rect">
            <a:avLst/>
          </a:prstGeom>
          <a:noFill/>
          <a:ln>
            <a:noFill/>
          </a:ln>
        </p:spPr>
      </p:pic>
      <p:sp>
        <p:nvSpPr>
          <p:cNvPr id="72" name="Shape 72"/>
          <p:cNvSpPr txBox="1"/>
          <p:nvPr/>
        </p:nvSpPr>
        <p:spPr>
          <a:xfrm>
            <a:off y="5121400" x="3727650"/>
            <a:ext cy="1670099" cx="5032800"/>
          </a:xfrm>
          <a:prstGeom prst="rect">
            <a:avLst/>
          </a:prstGeom>
          <a:noFill/>
          <a:ln>
            <a:noFill/>
          </a:ln>
        </p:spPr>
        <p:txBody>
          <a:bodyPr bIns="91425" rIns="91425" lIns="91425" tIns="91425" anchor="t" anchorCtr="0">
            <a:spAutoFit/>
          </a:bodyPr>
          <a:lstStyle/>
          <a:p>
            <a:pPr rtl="0" lvl="0">
              <a:lnSpc>
                <a:spcPct val="115000"/>
              </a:lnSpc>
              <a:spcBef>
                <a:spcPts val="0"/>
              </a:spcBef>
              <a:buNone/>
            </a:pPr>
            <a:r>
              <a:rPr lang="en"/>
              <a:t>Notice, in the #mainnav rule above, we are positioning the element absolutely, which is currently positioned relative to the WINDOW. I want it to be relative to the NAVIGATION element. This is why I had you add the additional #navigation div.</a:t>
            </a:r>
          </a:p>
        </p:txBody>
      </p:sp>
      <p:pic>
        <p:nvPicPr>
          <p:cNvPr id="73" name="Shape 73"/>
          <p:cNvPicPr preferRelativeResize="0"/>
          <p:nvPr/>
        </p:nvPicPr>
        <p:blipFill>
          <a:blip r:embed="rId5">
            <a:alphaModFix/>
          </a:blip>
          <a:stretch>
            <a:fillRect/>
          </a:stretch>
        </p:blipFill>
        <p:spPr>
          <a:xfrm>
            <a:off y="5240600" x="1171875"/>
            <a:ext cy="847725" cx="2133600"/>
          </a:xfrm>
          <a:prstGeom prst="rect">
            <a:avLst/>
          </a:prstGeom>
          <a:noFill/>
          <a:ln>
            <a:noFill/>
          </a:ln>
        </p:spPr>
      </p:pic>
      <p:cxnSp>
        <p:nvCxnSpPr>
          <p:cNvPr id="74" name="Shape 74"/>
          <p:cNvCxnSpPr/>
          <p:nvPr/>
        </p:nvCxnSpPr>
        <p:spPr>
          <a:xfrm rot="10800000">
            <a:off y="5541599" x="2732175"/>
            <a:ext cy="719100" cx="1017599"/>
          </a:xfrm>
          <a:prstGeom prst="straightConnector1">
            <a:avLst/>
          </a:prstGeom>
          <a:noFill/>
          <a:ln w="38100" cap="flat">
            <a:solidFill>
              <a:srgbClr val="980000"/>
            </a:solidFill>
            <a:prstDash val="solid"/>
            <a:round/>
            <a:headEnd w="lg" len="lg" type="none"/>
            <a:tailEnd w="lg" len="lg" type="triangle"/>
          </a:ln>
        </p:spPr>
      </p:cxn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y="0" x="0"/>
          <a:ext cy="0" cx="0"/>
          <a:chOff y="0" x="0"/>
          <a:chExt cy="0" cx="0"/>
        </a:xfrm>
      </p:grpSpPr>
      <p:pic>
        <p:nvPicPr>
          <p:cNvPr id="79" name="Shape 79"/>
          <p:cNvPicPr preferRelativeResize="0"/>
          <p:nvPr/>
        </p:nvPicPr>
        <p:blipFill>
          <a:blip r:embed="rId3">
            <a:alphaModFix/>
          </a:blip>
          <a:stretch>
            <a:fillRect/>
          </a:stretch>
        </p:blipFill>
        <p:spPr>
          <a:xfrm>
            <a:off y="406825" x="451050"/>
            <a:ext cy="904875" cx="3562350"/>
          </a:xfrm>
          <a:prstGeom prst="rect">
            <a:avLst/>
          </a:prstGeom>
          <a:noFill/>
          <a:ln>
            <a:noFill/>
          </a:ln>
        </p:spPr>
      </p:pic>
      <p:sp>
        <p:nvSpPr>
          <p:cNvPr id="80" name="Shape 80"/>
          <p:cNvSpPr txBox="1"/>
          <p:nvPr/>
        </p:nvSpPr>
        <p:spPr>
          <a:xfrm>
            <a:off y="398200" x="4192225"/>
            <a:ext cy="884999" cx="4557299"/>
          </a:xfrm>
          <a:prstGeom prst="rect">
            <a:avLst/>
          </a:prstGeom>
          <a:noFill/>
          <a:ln>
            <a:noFill/>
          </a:ln>
        </p:spPr>
        <p:txBody>
          <a:bodyPr bIns="91425" rIns="91425" lIns="91425" tIns="91425" anchor="t" anchorCtr="0">
            <a:spAutoFit/>
          </a:bodyPr>
          <a:lstStyle/>
          <a:p>
            <a:pPr>
              <a:lnSpc>
                <a:spcPct val="115000"/>
              </a:lnSpc>
              <a:spcBef>
                <a:spcPts val="0"/>
              </a:spcBef>
              <a:buNone/>
            </a:pPr>
            <a:r>
              <a:rPr lang="en"/>
              <a:t>Add this rule so that the #mainnav positions relative to this parent element. I put it at the top of the navigation rules, but it really could go anywhere.</a:t>
            </a:r>
          </a:p>
        </p:txBody>
      </p:sp>
      <p:pic>
        <p:nvPicPr>
          <p:cNvPr id="81" name="Shape 81"/>
          <p:cNvPicPr preferRelativeResize="0"/>
          <p:nvPr/>
        </p:nvPicPr>
        <p:blipFill>
          <a:blip r:embed="rId4">
            <a:alphaModFix/>
          </a:blip>
          <a:stretch>
            <a:fillRect/>
          </a:stretch>
        </p:blipFill>
        <p:spPr>
          <a:xfrm>
            <a:off y="1904700" x="451050"/>
            <a:ext cy="3497500" cx="8442224"/>
          </a:xfrm>
          <a:prstGeom prst="rect">
            <a:avLst/>
          </a:prstGeom>
          <a:noFill/>
          <a:ln>
            <a:noFill/>
          </a:ln>
        </p:spPr>
      </p:pic>
      <p:sp>
        <p:nvSpPr>
          <p:cNvPr id="82" name="Shape 82"/>
          <p:cNvSpPr txBox="1"/>
          <p:nvPr/>
        </p:nvSpPr>
        <p:spPr>
          <a:xfrm>
            <a:off y="5774000" x="586250"/>
            <a:ext cy="685799" cx="8163300"/>
          </a:xfrm>
          <a:prstGeom prst="rect">
            <a:avLst/>
          </a:prstGeom>
          <a:noFill/>
          <a:ln>
            <a:noFill/>
          </a:ln>
        </p:spPr>
        <p:txBody>
          <a:bodyPr bIns="91425" rIns="91425" lIns="91425" tIns="91425" anchor="t" anchorCtr="0">
            <a:spAutoFit/>
          </a:bodyPr>
          <a:lstStyle/>
          <a:p>
            <a:pPr>
              <a:lnSpc>
                <a:spcPct val="115000"/>
              </a:lnSpc>
              <a:spcBef>
                <a:spcPts val="0"/>
              </a:spcBef>
              <a:buNone/>
            </a:pPr>
            <a:r>
              <a:rPr lang="en"/>
              <a:t>That will put the mobilenav in the correct spot. Now we just need to move rules to the media query and make it display the correct menu at the correct time.</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